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mp3" ContentType="audio/mp3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bb2473339b94479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3f32ca397e344fd2" /><Relationship Type="http://schemas.openxmlformats.org/officeDocument/2006/relationships/custom-properties" Target="/docProps/custom.xml" Id="Ra5ebb7c671f3438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Relationship Type="http://schemas.openxmlformats.org/officeDocument/2006/relationships/image" Target="/ppt/media/image2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22.png" Id="rId4" /><Relationship Type="http://schemas.openxmlformats.org/officeDocument/2006/relationships/video" Target="/media/mediadata3.mp3" Id="rId3" /><Relationship Type="http://schemas.microsoft.com/office/2007/relationships/media" Target="/media/mediadata3.mp3" Id="rId2" /><Relationship Type="http://schemas.openxmlformats.org/officeDocument/2006/relationships/image" Target="/ppt/media/image23.png" Id="rId5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24.png" Id="rId2" /><Relationship Type="http://schemas.openxmlformats.org/officeDocument/2006/relationships/image" Target="/ppt/media/image.jpg" Id="rId3" /><Relationship Type="http://schemas.openxmlformats.org/officeDocument/2006/relationships/image" Target="/ppt/media/image2.jpg" Id="rId4" /><Relationship Type="http://schemas.openxmlformats.org/officeDocument/2006/relationships/image" Target="/ppt/media/image3.jpg" Id="rId5" /><Relationship Type="http://schemas.openxmlformats.org/officeDocument/2006/relationships/image" Target="/ppt/media/image4.jpg" Id="rId6" /><Relationship Type="http://schemas.openxmlformats.org/officeDocument/2006/relationships/image" Target="/ppt/media/image5.jpg" Id="rId7" /><Relationship Type="http://schemas.openxmlformats.org/officeDocument/2006/relationships/image" Target="/ppt/media/image6.jpg" Id="rId8" /><Relationship Type="http://schemas.openxmlformats.org/officeDocument/2006/relationships/image" Target="/ppt/media/image25.pn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6.png" Id="rId4" /><Relationship Type="http://schemas.openxmlformats.org/officeDocument/2006/relationships/video" Target="/media/mediadata4.mp3" Id="rId3" /><Relationship Type="http://schemas.microsoft.com/office/2007/relationships/media" Target="/media/mediadata4.mp3" Id="rId2" /><Relationship Type="http://schemas.openxmlformats.org/officeDocument/2006/relationships/image" Target="/ppt/media/image27.png" Id="rId5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8.png" Id="rId2" /><Relationship Type="http://schemas.openxmlformats.org/officeDocument/2006/relationships/image" Target="/ppt/media/image29.png" Id="rId5" /><Relationship Type="http://schemas.openxmlformats.org/officeDocument/2006/relationships/video" Target="/media/mediadata5.mp3" Id="rId4" /><Relationship Type="http://schemas.microsoft.com/office/2007/relationships/media" Target="/media/mediadata5.mp3" Id="rId3" /><Relationship Type="http://schemas.openxmlformats.org/officeDocument/2006/relationships/image" Target="/ppt/media/image30.png" Id="rId6" /><Relationship Type="http://schemas.openxmlformats.org/officeDocument/2006/relationships/image" Target="/ppt/media/image31.png" Id="rId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32.png" Id="rId2" /><Relationship Type="http://schemas.openxmlformats.org/officeDocument/2006/relationships/image" Target="/ppt/media/image33.png" Id="rId3" /><Relationship Type="http://schemas.openxmlformats.org/officeDocument/2006/relationships/image" Target="/ppt/media/image34.pn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4.png" Id="rId5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.png" Id="rId2" /><Relationship Type="http://schemas.openxmlformats.org/officeDocument/2006/relationships/image" Target="/ppt/media/image6.png" Id="rId3" /><Relationship Type="http://schemas.openxmlformats.org/officeDocument/2006/relationships/image" Target="/ppt/media/image7.png" Id="rId4" /><Relationship Type="http://schemas.openxmlformats.org/officeDocument/2006/relationships/image" Target="/ppt/media/image8.pn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9.png" Id="rId4" /><Relationship Type="http://schemas.openxmlformats.org/officeDocument/2006/relationships/video" Target="/media/mediadata.mp3" Id="rId3" /><Relationship Type="http://schemas.microsoft.com/office/2007/relationships/media" Target="/media/mediadata.mp3" Id="rId2" /><Relationship Type="http://schemas.openxmlformats.org/officeDocument/2006/relationships/image" Target="/ppt/media/image10.png" Id="rId5" /><Relationship Type="http://schemas.openxmlformats.org/officeDocument/2006/relationships/image" Target="/ppt/media/image11.png" Id="rId6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12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3.png" Id="rId4" /><Relationship Type="http://schemas.openxmlformats.org/officeDocument/2006/relationships/video" Target="/media/mediadata2.mp3" Id="rId3" /><Relationship Type="http://schemas.microsoft.com/office/2007/relationships/media" Target="/media/mediadata2.mp3" Id="rId2" /><Relationship Type="http://schemas.openxmlformats.org/officeDocument/2006/relationships/image" Target="/ppt/media/image14.png" Id="rId5" /><Relationship Type="http://schemas.openxmlformats.org/officeDocument/2006/relationships/image" Target="/ppt/media/image15.png" Id="rId6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6.png" Id="rId2" /><Relationship Type="http://schemas.openxmlformats.org/officeDocument/2006/relationships/image" Target="/ppt/media/image17.png" Id="rId5" /><Relationship Type="http://schemas.openxmlformats.org/officeDocument/2006/relationships/video" Target="/media/mediadata2.mp4" Id="rId4" /><Relationship Type="http://schemas.microsoft.com/office/2007/relationships/media" Target="/media/mediadata2.mp4" Id="rId3" /><Relationship Type="http://schemas.openxmlformats.org/officeDocument/2006/relationships/image" Target="/ppt/media/image18.png" Id="rId6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21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196961" y="1564091"/>
            <a:ext cx="8467725" cy="173259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9199" b="0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楷体"/>
                <a:ea typeface="楷体"/>
              </a:rPr>
              <a:t>贡</a:t>
            </a:r>
            <a:r>
              <a:rPr lang="zh-CN" altLang="en-US" sz="9199" b="0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Microsoft YaHei"/>
                <a:ea typeface="Microsoft YaHei"/>
              </a:rPr>
              <a:t> </a:t>
            </a:r>
            <a:r>
              <a:rPr lang="zh-CN" altLang="en-US" sz="9199" b="0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楷体"/>
                <a:ea typeface="楷体"/>
              </a:rPr>
              <a:t>沙</a:t>
            </a:r>
            <a:r>
              <a:rPr lang="zh-CN" altLang="en-US" sz="9199" b="0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Microsoft YaHei"/>
                <a:ea typeface="Microsoft YaHei"/>
              </a:rPr>
              <a:t> </a:t>
            </a:r>
            <a:r>
              <a:rPr lang="zh-CN" altLang="en-US" sz="9199" b="0" i="0" dirty="0">
                <a:solidFill>
                  <a:srgbClr val="333333">
                    <a:alpha val="100000"/>
                  </a:srgbClr>
                </a:solidFill>
                <a:effectLst>
                  <a:outerShdw blurRad="28575" dist="57150" dir="2700000" rotWithShape="0">
                    <a:srgbClr val="333333">
                      <a:alpha val="40000"/>
                    </a:srgbClr>
                  </a:outerShdw>
                </a:effectLst>
                <a:latin typeface="楷体"/>
                <a:ea typeface="楷体"/>
              </a:rPr>
              <a:t>包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01717" y="101841"/>
            <a:ext cx="5321303" cy="5671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楷体"/>
                <a:ea typeface="楷体"/>
              </a:rPr>
              <a:t>闽南童谣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2045341" y="3421875"/>
            <a:ext cx="7229475" cy="7268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</a:p>
        </p:txBody>
      </p: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49470" r="0" b="0"/>
          <a:stretch>
            <a:fillRect/>
          </a:stretch>
        </p:blipFill>
        <p:spPr>
          <a:xfrm>
            <a:off x="4291117" y="4439431"/>
            <a:ext cx="4104723" cy="25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80163" y="1792319"/>
            <a:ext cx="9715500" cy="327469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Microsoft YaHei"/>
                <a:ea typeface="Microsoft YaHei"/>
              </a:rPr>
              <a:t/>
            </a:r>
          </a:p>
          <a:p>
            <a:pPr marL="0" algn="l"/>
            <a:r>
              <a:rPr lang="zh-CN" altLang="en-US" sz="45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Microsoft YaHei"/>
                <a:ea typeface="Microsoft YaHei"/>
              </a:rPr>
              <a:t/>
            </a:r>
          </a:p>
          <a:p>
            <a:pPr marL="0" algn="l"/>
            <a:r>
              <a:rPr lang="zh-CN" altLang="en-US" sz="45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Microsoft YaHei"/>
                <a:ea typeface="Microsoft YaHei"/>
              </a:rPr>
              <a:t/>
            </a:r>
          </a:p>
          <a:p>
            <a:pPr marL="0" algn="l"/>
            <a:r>
              <a:rPr lang="zh-CN" altLang="en-US" sz="45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Microsoft YaHei"/>
                <a:ea typeface="Microsoft YaHei"/>
              </a:rPr>
              <a:t>沙包准准贡着头，读书写字我上敖。</a:t>
            </a:r>
          </a:p>
        </p:txBody>
      </p:sp>
      <p:pic>
        <p:nvPicPr>
          <p:cNvPr id="3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5799" y="5066462"/>
            <a:ext cx="609600" cy="609600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1380496" y="1065438"/>
            <a:ext cx="10106025" cy="9505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沙包准准贡着脚，贡来贡去闹喳喳。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1380049" y="2026758"/>
            <a:ext cx="10496550" cy="9505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沙包准准贡着手，上课纪律着遵守。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1380496" y="3081852"/>
            <a:ext cx="10840041" cy="9505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沙包准准贡着肩，大胆回答我头先。</a:t>
            </a:r>
          </a:p>
        </p:txBody>
      </p:sp>
      <p:sp>
        <p:nvSpPr>
          <p:cNvPr id="7" name="形状1"/>
          <p:cNvSpPr txBox="1"/>
          <p:nvPr/>
        </p:nvSpPr>
        <p:spPr>
          <a:xfrm>
            <a:off x="8381419" y="4155662"/>
            <a:ext cx="2085842" cy="879138"/>
          </a:xfrm>
          <a:custGeom>
            <a:avLst/>
            <a:gdLst>
              <a:gd name="connsiteX0" fmla="*/ 1042921 w 2085842"/>
              <a:gd name="connsiteY0" fmla="*/ 0 h 879138"/>
              <a:gd name="connsiteX1" fmla="*/ 1618910 w 2085842"/>
              <a:gd name="connsiteY1" fmla="*/ 0 h 879138"/>
              <a:gd name="connsiteX2" fmla="*/ 2085842 w 2085842"/>
              <a:gd name="connsiteY2" fmla="*/ 682337 h 879138"/>
              <a:gd name="connsiteX3" fmla="*/ 466932 w 2085842"/>
              <a:gd name="connsiteY3" fmla="*/ 879138 h 879138"/>
              <a:gd name="connsiteX4" fmla="*/ 0 w 2085842"/>
              <a:gd name="connsiteY4" fmla="*/ 196802 h 87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842" h="879138">
                <a:moveTo>
                  <a:pt x="1042921" y="0"/>
                </a:moveTo>
                <a:cubicBezTo>
                  <a:pt x="1618910" y="0"/>
                  <a:pt x="2085842" y="196802"/>
                  <a:pt x="2085842" y="439569"/>
                </a:cubicBezTo>
                <a:cubicBezTo>
                  <a:pt x="2085842" y="682337"/>
                  <a:pt x="1618910" y="879138"/>
                  <a:pt x="1042921" y="879138"/>
                </a:cubicBezTo>
                <a:cubicBezTo>
                  <a:pt x="466932" y="879138"/>
                  <a:pt x="0" y="682337"/>
                  <a:pt x="0" y="439569"/>
                </a:cubicBezTo>
                <a:cubicBezTo>
                  <a:pt x="0" y="196802"/>
                  <a:pt x="466932" y="0"/>
                  <a:pt x="104292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081757" y="4440850"/>
            <a:ext cx="6030278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u="sng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          </a:t>
            </a:r>
            <a:r>
              <a:rPr lang="zh-CN" altLang="en-US" sz="49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我上敖！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839886" y="315830"/>
            <a:ext cx="3631816" cy="7119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5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看图口头回答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4" y="213598"/>
            <a:ext cx="917372" cy="917372"/>
          </a:xfrm>
          <a:prstGeom prst="rect">
            <a:avLst/>
          </a:prstGeom>
        </p:spPr>
      </p:pic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21400" r="0" b="20250"/>
          <a:stretch>
            <a:fillRect/>
          </a:stretch>
        </p:blipFill>
        <p:spPr>
          <a:xfrm>
            <a:off x="9815655" y="2195732"/>
            <a:ext cx="2083175" cy="1345273"/>
          </a:xfrm>
          <a:prstGeom prst="rect">
            <a:avLst/>
          </a:prstGeom>
        </p:spPr>
      </p:pic>
      <p:pic>
        <p:nvPicPr>
          <p:cNvPr id="6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54" t="42083" r="39876" b="2916"/>
          <a:stretch>
            <a:fillRect/>
          </a:stretch>
        </p:blipFill>
        <p:spPr>
          <a:xfrm>
            <a:off x="7440892" y="1027986"/>
            <a:ext cx="1895570" cy="2427170"/>
          </a:xfrm>
          <a:prstGeom prst="rect">
            <a:avLst/>
          </a:prstGeom>
        </p:spPr>
      </p:pic>
      <p:pic>
        <p:nvPicPr>
          <p:cNvPr id="7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54" t="8756" r="9495" b="0"/>
          <a:stretch>
            <a:fillRect/>
          </a:stretch>
        </p:blipFill>
        <p:spPr>
          <a:xfrm>
            <a:off x="700364" y="1053884"/>
            <a:ext cx="1992268" cy="2461793"/>
          </a:xfrm>
          <a:prstGeom prst="rect">
            <a:avLst/>
          </a:prstGeom>
        </p:spPr>
      </p:pic>
      <p:pic>
        <p:nvPicPr>
          <p:cNvPr id="8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671" t="0" r="0" b="13854"/>
          <a:stretch>
            <a:fillRect/>
          </a:stretch>
        </p:blipFill>
        <p:spPr>
          <a:xfrm>
            <a:off x="2984640" y="1053732"/>
            <a:ext cx="1992468" cy="2462165"/>
          </a:xfrm>
          <a:prstGeom prst="rect">
            <a:avLst/>
          </a:prstGeom>
        </p:spPr>
      </p:pic>
      <p:pic>
        <p:nvPicPr>
          <p:cNvPr id="9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571" t="19781" r="35081" b="25097"/>
          <a:stretch>
            <a:fillRect/>
          </a:stretch>
        </p:blipFill>
        <p:spPr>
          <a:xfrm>
            <a:off x="9815541" y="1028567"/>
            <a:ext cx="2083022" cy="1362818"/>
          </a:xfrm>
          <a:prstGeom prst="rect">
            <a:avLst/>
          </a:prstGeom>
        </p:spPr>
      </p:pic>
      <p:pic>
        <p:nvPicPr>
          <p:cNvPr id="10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056" t="55625" r="43615" b="31562"/>
          <a:stretch>
            <a:fillRect/>
          </a:stretch>
        </p:blipFill>
        <p:spPr>
          <a:xfrm>
            <a:off x="5327837" y="1028405"/>
            <a:ext cx="1895523" cy="25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439742" y="1867824"/>
            <a:ext cx="9715500" cy="323062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沙包准准贡着脚，贡来贡去闹喳喳。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沙包准准贡着手，上课纪律着遵守。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沙包准准贡着肩，大胆回答我头先。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沙包准准贡着头，读书写字我上敖。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4926206" y="975474"/>
            <a:ext cx="3578228" cy="7844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99" b="0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贡沙包</a:t>
            </a:r>
          </a:p>
        </p:txBody>
      </p:sp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977" y="5097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421" y="4816612"/>
            <a:ext cx="913419" cy="937546"/>
          </a:xfrm>
          <a:prstGeom prst="rect">
            <a:avLst/>
          </a:prstGeom>
        </p:spPr>
      </p:pic>
      <p:pic>
        <p:nvPicPr>
          <p:cNvPr id="3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8835" y="4980289"/>
            <a:ext cx="609600" cy="60960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5599262" y="1920783"/>
            <a:ext cx="5962059" cy="236334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4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2-4颗星：可兑换1根棒棒糖。</a:t>
            </a:r>
          </a:p>
          <a:p>
            <a:pPr marL="0" algn="l"/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5-7颗星：可兑换2根棒棒糖。</a:t>
            </a:r>
          </a:p>
          <a:p>
            <a:pPr marL="0" algn="l"/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8颗以上星：可兑换3根棒棒糖。</a:t>
            </a:r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208" y="1352140"/>
            <a:ext cx="3861568" cy="4237930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5599452" y="1920773"/>
            <a:ext cx="5110798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“争星有奖”奖励方案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80758" y="1326137"/>
            <a:ext cx="11420475" cy="42068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0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连、庄、陈：</a:t>
            </a:r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（1）用你喜欢的方式将闽南童谣《贡沙包》分享给家人听；</a:t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（2）童谣小记者：采访周围熟悉的人，并录制1-2个闽南童谣，下节课在课堂上分享。</a:t>
            </a:r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3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0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林、庄强、柳：</a:t>
            </a:r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（1）在家人的提示下，用你喜欢的方式诵读童谣；</a:t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（2）在家人的帮助下，观看其他的闽南童谣视频或听音频。</a:t>
            </a:r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 </a:t>
            </a:r>
            <a:r>
              <a:rPr lang="zh-CN" altLang="en-US" sz="23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099" b="0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华文仿宋"/>
                <a:ea typeface="华文仿宋"/>
              </a:rPr>
              <a:t>陈、林乐、庄涛：</a:t>
            </a:r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（1）在家人的辅助下诵读童谣；</a:t>
            </a:r>
          </a:p>
          <a:p>
            <a:pPr marL="0" algn="l"/>
            <a:r>
              <a:rPr lang="zh-CN" altLang="en-US" sz="22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（2）用肢体动作表演童谣（如跺脚、拍手等），家长拍摄并发送班级群。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586" y="4888897"/>
            <a:ext cx="869928" cy="916953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1393879" y="480641"/>
            <a:ext cx="5353050" cy="6459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课后任务</a:t>
            </a:r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7" y="209645"/>
            <a:ext cx="917372" cy="9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708592" y="1324261"/>
            <a:ext cx="4352925" cy="6105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闽南童谣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6200851" y="2227764"/>
            <a:ext cx="5573316" cy="14792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     流行于福建闽南、台湾等地区的闽南方言歌谣，藏着闽南人生活的故事和道理，读来朗朗上口。</a:t>
            </a:r>
          </a:p>
        </p:txBody>
      </p:sp>
      <p:pic>
        <p:nvPicPr>
          <p:cNvPr id="4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614" y="-181"/>
            <a:ext cx="3957009" cy="70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612631" y="1614640"/>
            <a:ext cx="8835009" cy="19288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ln w="1190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方正仿宋_GB18030"/>
                <a:ea typeface="方正仿宋_GB18030"/>
              </a:rPr>
              <a:t>“争星有奖”奖励方案  </a:t>
            </a:r>
          </a:p>
          <a:p>
            <a:pPr marL="0" algn="l"/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/>
            </a:r>
          </a:p>
          <a:p>
            <a:pPr marL="0" algn="l"/>
          </a:p>
        </p:txBody>
      </p:sp>
      <p:sp>
        <p:nvSpPr>
          <p:cNvPr id="3" name="文本2"/>
          <p:cNvSpPr txBox="1"/>
          <p:nvPr/>
        </p:nvSpPr>
        <p:spPr>
          <a:xfrm>
            <a:off x="2281885" y="2580989"/>
            <a:ext cx="7839075" cy="13493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2-4颗星：可兑换棒棒糖1根。</a:t>
            </a:r>
          </a:p>
          <a:p>
            <a:pPr marL="0" algn="l"/>
          </a:p>
        </p:txBody>
      </p:sp>
      <p:sp>
        <p:nvSpPr>
          <p:cNvPr id="4" name="文本3"/>
          <p:cNvSpPr txBox="1"/>
          <p:nvPr/>
        </p:nvSpPr>
        <p:spPr>
          <a:xfrm>
            <a:off x="2283000" y="3543290"/>
            <a:ext cx="8420100" cy="13493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5-7颗星：可兑换棒棒糖2根。</a:t>
            </a:r>
          </a:p>
          <a:p>
            <a:pPr marL="0" algn="l"/>
          </a:p>
        </p:txBody>
      </p:sp>
      <p:sp>
        <p:nvSpPr>
          <p:cNvPr id="5" name="文本4"/>
          <p:cNvSpPr txBox="1"/>
          <p:nvPr/>
        </p:nvSpPr>
        <p:spPr>
          <a:xfrm>
            <a:off x="2301059" y="4506658"/>
            <a:ext cx="8382000" cy="7699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0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8颗以上星：可兑换棒棒糖3根。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791" y="4487456"/>
            <a:ext cx="733244" cy="808901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4" y="3542757"/>
            <a:ext cx="732434" cy="803967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745" y="2580723"/>
            <a:ext cx="446494" cy="8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66923" y="2095186"/>
            <a:ext cx="11325225" cy="323062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沙包准准贡着脚，贡来贡去闹喳喳。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沙包准准贡着手，上课纪律着遵守。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沙包准准贡着肩，大胆回答我头先。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沙包准准贡着头，读书写字我上敖。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042459" y="1094880"/>
            <a:ext cx="3578228" cy="7844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99" b="0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贡沙包</a:t>
            </a:r>
          </a:p>
        </p:txBody>
      </p:sp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1361" y="5158626"/>
            <a:ext cx="609600" cy="609600"/>
          </a:xfrm>
          <a:prstGeom prst="rect">
            <a:avLst/>
          </a:prstGeom>
        </p:spPr>
      </p:pic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" y="-70971"/>
            <a:ext cx="1367428" cy="11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060761" y="1816036"/>
            <a:ext cx="2060572" cy="1099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4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准准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4443936" y="1815798"/>
            <a:ext cx="3305175" cy="1099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4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闹喳喳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8294103" y="1815732"/>
            <a:ext cx="3514725" cy="1099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4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着遵守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3240538" y="3489446"/>
            <a:ext cx="2833888" cy="1099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4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我头先</a:t>
            </a:r>
          </a:p>
        </p:txBody>
      </p:sp>
      <p:sp>
        <p:nvSpPr>
          <p:cNvPr id="6" name="文本5"/>
          <p:cNvSpPr txBox="1"/>
          <p:nvPr/>
        </p:nvSpPr>
        <p:spPr>
          <a:xfrm>
            <a:off x="7454703" y="3373193"/>
            <a:ext cx="4203697" cy="109924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4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我上敖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482204" y="2174796"/>
            <a:ext cx="9715500" cy="323062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准准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贡着脚，贡来贡去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闹喳喳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准准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贡着手，上课纪律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着遵守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准准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贡着肩，大胆回答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我头先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。</a:t>
            </a:r>
          </a:p>
          <a:p>
            <a:pPr marL="0" algn="l"/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沙包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准准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贡着头，读书写字</a:t>
            </a:r>
            <a:r>
              <a:rPr lang="zh-CN" altLang="en-US" sz="4599" b="0" i="0" dirty="0">
                <a:solidFill>
                  <a:srgbClr val="FF0000">
                    <a:alpha val="100000"/>
                  </a:srgbClr>
                </a:solidFill>
                <a:latin typeface="华文仿宋"/>
                <a:ea typeface="华文仿宋"/>
              </a:rPr>
              <a:t>我上敖</a:t>
            </a:r>
            <a:r>
              <a:rPr lang="zh-CN" altLang="en-US" sz="4599" b="0" i="0" dirty="0">
                <a:solidFill>
                  <a:srgbClr val="000000">
                    <a:alpha val="100000"/>
                  </a:srgbClr>
                </a:solidFill>
                <a:latin typeface="华文仿宋"/>
                <a:ea typeface="华文仿宋"/>
              </a:rPr>
              <a:t>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086045" y="1155354"/>
            <a:ext cx="3578228" cy="7844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99" b="0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贡沙包</a:t>
            </a:r>
          </a:p>
        </p:txBody>
      </p:sp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826" y="5100504"/>
            <a:ext cx="609600" cy="609600"/>
          </a:xfrm>
          <a:prstGeom prst="rect">
            <a:avLst/>
          </a:prstGeom>
        </p:spPr>
      </p:pic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4" y="94364"/>
            <a:ext cx="1034053" cy="1061371"/>
          </a:xfrm>
          <a:prstGeom prst="rect">
            <a:avLst/>
          </a:prstGeom>
        </p:spPr>
      </p:pic>
      <p:sp>
        <p:nvSpPr>
          <p:cNvPr id="6" name="文本3"/>
          <p:cNvSpPr txBox="1"/>
          <p:nvPr/>
        </p:nvSpPr>
        <p:spPr>
          <a:xfrm>
            <a:off x="3109759" y="3508969"/>
            <a:ext cx="1905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60215" y="1554204"/>
            <a:ext cx="11088052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黑体"/>
                <a:ea typeface="黑体"/>
              </a:rPr>
              <a:t>沙包准准贡着脚，贡来贡去闹喳喳。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8" y="-105"/>
            <a:ext cx="1034053" cy="1061371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8738959" y="1395708"/>
            <a:ext cx="2142992" cy="1232173"/>
          </a:xfrm>
          <a:custGeom>
            <a:avLst/>
            <a:gdLst>
              <a:gd name="connsiteX0" fmla="*/ 1071496 w 2142992"/>
              <a:gd name="connsiteY0" fmla="*/ 0 h 1232173"/>
              <a:gd name="connsiteX1" fmla="*/ 1663267 w 2142992"/>
              <a:gd name="connsiteY1" fmla="*/ 0 h 1232173"/>
              <a:gd name="connsiteX2" fmla="*/ 2142992 w 2142992"/>
              <a:gd name="connsiteY2" fmla="*/ 956342 h 1232173"/>
              <a:gd name="connsiteX3" fmla="*/ 479725 w 2142992"/>
              <a:gd name="connsiteY3" fmla="*/ 1232173 h 1232173"/>
              <a:gd name="connsiteX4" fmla="*/ 0 w 2142992"/>
              <a:gd name="connsiteY4" fmla="*/ 275831 h 123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2992" h="1232173">
                <a:moveTo>
                  <a:pt x="1071496" y="0"/>
                </a:moveTo>
                <a:cubicBezTo>
                  <a:pt x="1663267" y="0"/>
                  <a:pt x="2142992" y="275831"/>
                  <a:pt x="2142992" y="616087"/>
                </a:cubicBezTo>
                <a:cubicBezTo>
                  <a:pt x="2142992" y="956342"/>
                  <a:pt x="1663267" y="1232173"/>
                  <a:pt x="1071496" y="1232173"/>
                </a:cubicBezTo>
                <a:cubicBezTo>
                  <a:pt x="479725" y="1232173"/>
                  <a:pt x="0" y="956342"/>
                  <a:pt x="0" y="616087"/>
                </a:cubicBezTo>
                <a:cubicBezTo>
                  <a:pt x="0" y="275831"/>
                  <a:pt x="479725" y="0"/>
                  <a:pt x="107149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5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8630" y="2451992"/>
            <a:ext cx="6571345" cy="34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007821" y="2530364"/>
            <a:ext cx="11088052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黑体"/>
                <a:ea typeface="黑体"/>
              </a:rPr>
              <a:t>沙包准准贡着手，上课纪律着遵守</a:t>
            </a:r>
            <a:r>
              <a:rPr lang="zh-CN" altLang="en-US" sz="49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方正仿宋_GB18030"/>
                <a:ea typeface="方正仿宋_GB18030"/>
              </a:rPr>
              <a:t>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891645" y="1223715"/>
            <a:ext cx="11088052" cy="90030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8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沙包准准贡着脚，贡来贡去闹喳喳。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" y="-343"/>
            <a:ext cx="1034053" cy="1061371"/>
          </a:xfrm>
          <a:prstGeom prst="rect">
            <a:avLst/>
          </a:prstGeom>
        </p:spPr>
      </p:pic>
      <p:sp>
        <p:nvSpPr>
          <p:cNvPr id="5" name="形状1"/>
          <p:cNvSpPr txBox="1"/>
          <p:nvPr/>
        </p:nvSpPr>
        <p:spPr>
          <a:xfrm>
            <a:off x="8849554" y="2548023"/>
            <a:ext cx="2171567" cy="879138"/>
          </a:xfrm>
          <a:custGeom>
            <a:avLst/>
            <a:gdLst>
              <a:gd name="connsiteX0" fmla="*/ 1085783 w 2171567"/>
              <a:gd name="connsiteY0" fmla="*/ 0 h 879138"/>
              <a:gd name="connsiteX1" fmla="*/ 1685445 w 2171567"/>
              <a:gd name="connsiteY1" fmla="*/ 0 h 879138"/>
              <a:gd name="connsiteX2" fmla="*/ 2171567 w 2171567"/>
              <a:gd name="connsiteY2" fmla="*/ 682337 h 879138"/>
              <a:gd name="connsiteX3" fmla="*/ 486122 w 2171567"/>
              <a:gd name="connsiteY3" fmla="*/ 879138 h 879138"/>
              <a:gd name="connsiteX4" fmla="*/ 0 w 2171567"/>
              <a:gd name="connsiteY4" fmla="*/ 196802 h 87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567" h="879138">
                <a:moveTo>
                  <a:pt x="1085783" y="0"/>
                </a:moveTo>
                <a:cubicBezTo>
                  <a:pt x="1685445" y="0"/>
                  <a:pt x="2171567" y="196802"/>
                  <a:pt x="2171567" y="439569"/>
                </a:cubicBezTo>
                <a:cubicBezTo>
                  <a:pt x="2171567" y="682337"/>
                  <a:pt x="1685445" y="879138"/>
                  <a:pt x="1085783" y="879138"/>
                </a:cubicBezTo>
                <a:cubicBezTo>
                  <a:pt x="486122" y="879138"/>
                  <a:pt x="0" y="682337"/>
                  <a:pt x="0" y="439569"/>
                </a:cubicBezTo>
                <a:cubicBezTo>
                  <a:pt x="0" y="196802"/>
                  <a:pt x="486122" y="0"/>
                  <a:pt x="1085783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80258" y="1120807"/>
            <a:ext cx="10963275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沙包准准贡着脚，贡来贡去闹喳喳。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380049" y="2125713"/>
            <a:ext cx="11134725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沙包准准贡着手，上课纪律着遵守。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1441914" y="3133039"/>
            <a:ext cx="10840041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999" b="1" i="0" dirty="0">
                <a:ln w="4762">
                  <a:solidFill>
                    <a:srgbClr val="92D050">
                      <a:alpha val="100000"/>
                    </a:srgbClr>
                  </a:solidFill>
                </a:ln>
                <a:solidFill>
                  <a:srgbClr val="70AD47">
                    <a:alpha val="100000"/>
                  </a:srgbClr>
                </a:solidFill>
                <a:effectLst/>
                <a:latin typeface="黑体"/>
                <a:ea typeface="黑体"/>
              </a:rPr>
              <a:t>沙包准准贡着肩，大胆回答我头先</a:t>
            </a:r>
            <a:r>
              <a:rPr lang="zh-CN" altLang="en-US" sz="4999" b="1" i="0" dirty="0">
                <a:solidFill>
                  <a:srgbClr val="000000">
                    <a:alpha val="100000"/>
                  </a:srgbClr>
                </a:solidFill>
                <a:latin typeface="方正仿宋_GB18030"/>
                <a:ea typeface="方正仿宋_GB18030"/>
              </a:rPr>
              <a:t>。</a:t>
            </a:r>
          </a:p>
        </p:txBody>
      </p:sp>
      <p:sp>
        <p:nvSpPr>
          <p:cNvPr id="5" name="形状1"/>
          <p:cNvSpPr txBox="1"/>
          <p:nvPr/>
        </p:nvSpPr>
        <p:spPr>
          <a:xfrm>
            <a:off x="9252156" y="3150603"/>
            <a:ext cx="2028692" cy="879138"/>
          </a:xfrm>
          <a:custGeom>
            <a:avLst/>
            <a:gdLst>
              <a:gd name="connsiteX0" fmla="*/ 1014346 w 2028692"/>
              <a:gd name="connsiteY0" fmla="*/ 0 h 879138"/>
              <a:gd name="connsiteX1" fmla="*/ 1574554 w 2028692"/>
              <a:gd name="connsiteY1" fmla="*/ 0 h 879138"/>
              <a:gd name="connsiteX2" fmla="*/ 2028692 w 2028692"/>
              <a:gd name="connsiteY2" fmla="*/ 682337 h 879138"/>
              <a:gd name="connsiteX3" fmla="*/ 454138 w 2028692"/>
              <a:gd name="connsiteY3" fmla="*/ 879138 h 879138"/>
              <a:gd name="connsiteX4" fmla="*/ 0 w 2028692"/>
              <a:gd name="connsiteY4" fmla="*/ 196802 h 87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692" h="879138">
                <a:moveTo>
                  <a:pt x="1014346" y="0"/>
                </a:moveTo>
                <a:cubicBezTo>
                  <a:pt x="1574554" y="0"/>
                  <a:pt x="2028692" y="196802"/>
                  <a:pt x="2028692" y="439569"/>
                </a:cubicBezTo>
                <a:cubicBezTo>
                  <a:pt x="2028692" y="682337"/>
                  <a:pt x="1574554" y="879138"/>
                  <a:pt x="1014346" y="879138"/>
                </a:cubicBezTo>
                <a:cubicBezTo>
                  <a:pt x="454138" y="879138"/>
                  <a:pt x="0" y="682337"/>
                  <a:pt x="0" y="439569"/>
                </a:cubicBezTo>
                <a:cubicBezTo>
                  <a:pt x="0" y="196802"/>
                  <a:pt x="454138" y="0"/>
                  <a:pt x="10143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九月</dc:creator>
  <dc:title>4.29(定）(1)(1)</dc:title>
  <revision>1</revision>
  <dcterms:created xsi:type="dcterms:W3CDTF">2026-03-19T07:23:57.6465106Z</dcterms:created>
  <dcterms:modified xsi:type="dcterms:W3CDTF">2026-03-19T07:23:57.6465185Z</dcterms:modified>
  <lastModifiedBy>九月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5.2.4.8772</vt:lpwstr>
  </op:property>
  <op:property fmtid="{D5CDD505-2E9C-101B-9397-08002B2CF9AE}" pid="4" name="EasiNoteCoursewareInfo">
    <vt:lpwstr>fcf9aa5f-aa20-41ed-a966-ebf10d8e00b8:2</vt:lpwstr>
  </op:property>
  <op:property fmtid="{D5CDD505-2E9C-101B-9397-08002B2CF9AE}" pid="5" name="EasiNoteDocumentName">
    <vt:lpwstr>4.29(定）(1)(1)</vt:lpwstr>
  </op:property>
  <op:property fmtid="{D5CDD505-2E9C-101B-9397-08002B2CF9AE}" pid="6" name="EasiNoteAuthor">
    <vt:lpwstr>4eb9a04eea884b5da5de033a7b4f06a6</vt:lpwstr>
  </op:property>
  <op:property fmtid="{D5CDD505-2E9C-101B-9397-08002B2CF9AE}" pid="7" name="EasiNoteUpstreamCoursewareInfo_0">
    <vt:lpwstr>6973dc72-bdfa-4cf7-93e6-48b13b5924f9</vt:lpwstr>
  </op:property>
  <op:property fmtid="{D5CDD505-2E9C-101B-9397-08002B2CF9AE}" pid="8" name="EasiNoteUpstreamCoursewareInfo_1">
    <vt:lpwstr>1dc60976-dfc3-425a-925f-06c58d2c8cdc</vt:lpwstr>
  </op:property>
  <op:property fmtid="{D5CDD505-2E9C-101B-9397-08002B2CF9AE}" pid="9" name="EasiNoteUpstreamCoursewareInfo_2">
    <vt:lpwstr>e7e38234-f00b-4e73-9acc-b99550a4e5b9</vt:lpwstr>
  </op:property>
  <op:property fmtid="{D5CDD505-2E9C-101B-9397-08002B2CF9AE}" pid="10" name="EasiNoteUpstreamCoursewareInfo_3">
    <vt:lpwstr>4ff97bbe-a10f-46dd-8e74-bd17ab337211</vt:lpwstr>
  </op:property>
  <op:property fmtid="{D5CDD505-2E9C-101B-9397-08002B2CF9AE}" pid="11" name="EasiNoteUpstreamCoursewareInfo_4">
    <vt:lpwstr>fa3fc48f-f541-4a32-b0b9-d49a710b9fb4</vt:lpwstr>
  </op:property>
  <op:property fmtid="{D5CDD505-2E9C-101B-9397-08002B2CF9AE}" pid="12" name="EasiNoteUpstreamCoursewareInfo_5">
    <vt:lpwstr>014feedc-9608-4104-9e44-05474e35f24e</vt:lpwstr>
  </op:property>
  <op:property fmtid="{D5CDD505-2E9C-101B-9397-08002B2CF9AE}" pid="13" name="EasiNoteUpstreamCoursewareInfo_6">
    <vt:lpwstr>e3b41842-f169-4f22-aebd-99e9a17742db</vt:lpwstr>
  </op:property>
  <op:property fmtid="{D5CDD505-2E9C-101B-9397-08002B2CF9AE}" pid="14" name="EasiNoteUpstreamCoursewareInfo_7">
    <vt:lpwstr>9c72c1be-4ea0-48b0-8b21-1fbaed876e3e</vt:lpwstr>
  </op:property>
  <op:property fmtid="{D5CDD505-2E9C-101B-9397-08002B2CF9AE}" pid="15" name="EasiNoteUpstreamCoursewareInfo_8">
    <vt:lpwstr>562aff67-ae69-4d6e-b5c1-9d50dbf0b068</vt:lpwstr>
  </op:property>
  <op:property fmtid="{D5CDD505-2E9C-101B-9397-08002B2CF9AE}" pid="16" name="EasiNoteUpstreamCoursewareInfo_9">
    <vt:lpwstr>fcf9aa5f-aa20-41ed-a966-ebf10d8e00b8</vt:lpwstr>
  </op:property>
</op:Properties>
</file>